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EB Garamond"/>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9F8DB53-4DB8-4EA4-96C9-D34F323DCCDB}">
  <a:tblStyle styleId="{F9F8DB53-4DB8-4EA4-96C9-D34F323DCC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EBGaramond-bold.fntdata"/><Relationship Id="rId90" Type="http://schemas.openxmlformats.org/officeDocument/2006/relationships/font" Target="fonts/EBGaramond-regular.fntdata"/><Relationship Id="rId93" Type="http://schemas.openxmlformats.org/officeDocument/2006/relationships/font" Target="fonts/EBGaramond-boldItalic.fntdata"/><Relationship Id="rId92" Type="http://schemas.openxmlformats.org/officeDocument/2006/relationships/font" Target="fonts/EBGaramon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t>
            </a:r>
            <a:r>
              <a:rPr lang="en"/>
              <a:t>ou might find it easier to think of those neurons as they are unfolded: each neuron corresponds to one time step.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candidate gate: similar to the original RNN, this gate computes the candidate hidden state based on the previous hidden state and the current input.</a:t>
            </a:r>
            <a:endParaRPr/>
          </a:p>
          <a:p>
            <a:pPr indent="0" lvl="0" marL="0" rtl="0">
              <a:spcBef>
                <a:spcPts val="0"/>
              </a:spcBef>
              <a:spcAft>
                <a:spcPts val="0"/>
              </a:spcAft>
              <a:buNone/>
            </a:pPr>
            <a:r>
              <a:rPr lang="en"/>
              <a:t>final memory cell: the internal memory of the unit combines the candidate hidden state with the input/forget gate information. Final memory cell is then computed with the output gate to decide how much of the final memory cell is to be output as the hidden state for this current step.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 Row 1: Shows when the letters are recognized</a:t>
            </a:r>
            <a:endParaRPr/>
          </a:p>
          <a:p>
            <a:pPr indent="0" lvl="0" marL="0">
              <a:spcBef>
                <a:spcPts val="0"/>
              </a:spcBef>
              <a:spcAft>
                <a:spcPts val="0"/>
              </a:spcAft>
              <a:buNone/>
            </a:pPr>
            <a:r>
              <a:rPr lang="en"/>
              <a:t>2) Row 2: Shows the states of some of the memory cells (Notice how they get reset when a character is recognized!) </a:t>
            </a:r>
            <a:endParaRPr/>
          </a:p>
          <a:p>
            <a:pPr indent="0" lvl="0" marL="0">
              <a:spcBef>
                <a:spcPts val="0"/>
              </a:spcBef>
              <a:spcAft>
                <a:spcPts val="0"/>
              </a:spcAft>
              <a:buNone/>
            </a:pPr>
            <a:r>
              <a:rPr lang="en"/>
              <a:t>3) Row 3: Shows the writing as it's being analyzed by the LSTM RNN 4) </a:t>
            </a:r>
            <a:endParaRPr/>
          </a:p>
          <a:p>
            <a:pPr indent="0" lvl="0" marL="0" rtl="0">
              <a:spcBef>
                <a:spcPts val="0"/>
              </a:spcBef>
              <a:spcAft>
                <a:spcPts val="0"/>
              </a:spcAft>
              <a:buNone/>
            </a:pPr>
            <a:r>
              <a:rPr lang="en"/>
              <a:t>4) Row 4: This shows the gradient backpropagated to the inputs from the most active character of the upper soft-max layer (This tells you which data points are providing the most influence on your current decision for the character)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Whereas Phrase-Based Machine Translation (PBMT) breaks an input sentence into words and phrases to be translated largely independently, Neural Machine Translation (NMT) considers the entire input sentence as a unit for translation.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 name="Shape 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 name="Shape 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Let’s be honest, convolutions are weird af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hyperlink" Target="http://www.wildml.com/2015/10/recurrent-neural-networks-tutorial-part-3-backpropagation-through-time-and-vanishing-gradi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hyperlink" Target="http://www.wildml.com/2015/10/recurrent-neural-networks-tutorial-part-3-backpropagation-through-time-and-vanishing-gradien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www.youtube.com/watch?v=fUyU3lKzoio"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www.youtube.com/watch?v=mLxsbWAYIpw" TargetMode="External"/><Relationship Id="rId4"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karpathy.github.io/2015/05/21/rnn-effectivene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karpathy.github.io/2015/05/21/rnn-effectiven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www.youtube.com/watch?v=aFuA50H9uek" TargetMode="Externa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karpathy.github.io/2015/05/21/rnn-effectiveness/" TargetMode="External"/><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6.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www.youtube.com/watch?v=tf7IEVTDjng" TargetMode="Externa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hyperlink" Target="https://www.flickr.com/photos/kasukabevisionfilmz/3368554251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100" name="Shape 100"/>
          <p:cNvSpPr txBox="1"/>
          <p:nvPr>
            <p:ph idx="1" type="subTitle"/>
          </p:nvPr>
        </p:nvSpPr>
        <p:spPr>
          <a:xfrm>
            <a:off x="311700" y="2834125"/>
            <a:ext cx="8520600" cy="1339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11</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2/21/2017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56875" y="384425"/>
            <a:ext cx="1060919" cy="1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63" name="Shape 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64" name="Shape 164"/>
          <p:cNvSpPr txBox="1"/>
          <p:nvPr/>
        </p:nvSpPr>
        <p:spPr>
          <a:xfrm>
            <a:off x="0" y="4837200"/>
            <a:ext cx="7419300" cy="30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"A survey on the application of recurrent neural networks to statistical language modeling." by De Mulder et al. Computer Speech &amp; Language 30.1 (2015): 61-98.</a:t>
            </a:r>
            <a:endParaRPr sz="900">
              <a:solidFill>
                <a:srgbClr val="FFFFFF"/>
              </a:solidFill>
              <a:latin typeface="EB Garamond"/>
              <a:ea typeface="EB Garamond"/>
              <a:cs typeface="EB Garamond"/>
              <a:sym typeface="EB Garamond"/>
            </a:endParaRPr>
          </a:p>
        </p:txBody>
      </p:sp>
      <p:pic>
        <p:nvPicPr>
          <p:cNvPr id="165" name="Shape 165"/>
          <p:cNvPicPr preferRelativeResize="0"/>
          <p:nvPr/>
        </p:nvPicPr>
        <p:blipFill>
          <a:blip r:embed="rId3">
            <a:alphaModFix/>
          </a:blip>
          <a:stretch>
            <a:fillRect/>
          </a:stretch>
        </p:blipFill>
        <p:spPr>
          <a:xfrm>
            <a:off x="754575" y="940125"/>
            <a:ext cx="7891025" cy="382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1" name="Shape 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aphicFrame>
        <p:nvGraphicFramePr>
          <p:cNvPr id="172" name="Shape 172"/>
          <p:cNvGraphicFramePr/>
          <p:nvPr/>
        </p:nvGraphicFramePr>
        <p:xfrm>
          <a:off x="993175" y="1771725"/>
          <a:ext cx="3000000" cy="3000000"/>
        </p:xfrm>
        <a:graphic>
          <a:graphicData uri="http://schemas.openxmlformats.org/drawingml/2006/table">
            <a:tbl>
              <a:tblPr>
                <a:noFill/>
                <a:tableStyleId>{F9F8DB53-4DB8-4EA4-96C9-D34F323DCCDB}</a:tableStyleId>
              </a:tblPr>
              <a:tblGrid>
                <a:gridCol w="3619500"/>
                <a:gridCol w="3619500"/>
              </a:tblGrid>
              <a:tr h="381000">
                <a:tc>
                  <a:txBody>
                    <a:bodyPr>
                      <a:noAutofit/>
                    </a:bodyPr>
                    <a:lstStyle/>
                    <a:p>
                      <a:pPr indent="0" lvl="0" marL="0">
                        <a:spcBef>
                          <a:spcPts val="0"/>
                        </a:spcBef>
                        <a:spcAft>
                          <a:spcPts val="0"/>
                        </a:spcAft>
                        <a:buNone/>
                      </a:pPr>
                      <a:r>
                        <a:rPr lang="en" sz="2000">
                          <a:solidFill>
                            <a:srgbClr val="FFFFFF"/>
                          </a:solidFill>
                          <a:latin typeface="Georgia"/>
                          <a:ea typeface="Georgia"/>
                          <a:cs typeface="Georgia"/>
                          <a:sym typeface="Georgia"/>
                        </a:rPr>
                        <a:t>Feed-forward</a:t>
                      </a:r>
                      <a:endParaRPr sz="2000">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sz="2000">
                          <a:solidFill>
                            <a:srgbClr val="FFFFFF"/>
                          </a:solidFill>
                          <a:latin typeface="Georgia"/>
                          <a:ea typeface="Georgia"/>
                          <a:cs typeface="Georgia"/>
                          <a:sym typeface="Georgia"/>
                        </a:rPr>
                        <a:t>RNNs</a:t>
                      </a:r>
                      <a:endParaRPr sz="2000">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DAG</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Loops</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Signals are passed in one direction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(input to output)</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Signals are sent back to the same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Each layer has their own variables</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All steps share the same variables</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79" name="Shape 17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a:t>
            </a:r>
            <a:r>
              <a:rPr lang="en" sz="2400">
                <a:solidFill>
                  <a:srgbClr val="FFFFFF"/>
                </a:solidFill>
                <a:latin typeface="Georgia"/>
                <a:ea typeface="Georgia"/>
                <a:cs typeface="Georgia"/>
                <a:sym typeface="Georgia"/>
              </a:rPr>
              <a:t>ake advantage of sequential information of data (texts, genomes, videos, etc.)</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Generally reduce the total number of parameters</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Form the backbone of NLP</a:t>
            </a:r>
            <a:endParaRPr sz="240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unfolded</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85" name="Shape 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86" name="Shape 186"/>
          <p:cNvPicPr preferRelativeResize="0"/>
          <p:nvPr/>
        </p:nvPicPr>
        <p:blipFill>
          <a:blip r:embed="rId3">
            <a:alphaModFix/>
          </a:blip>
          <a:stretch>
            <a:fillRect/>
          </a:stretch>
        </p:blipFill>
        <p:spPr>
          <a:xfrm>
            <a:off x="392900" y="1213138"/>
            <a:ext cx="8358201" cy="3353794"/>
          </a:xfrm>
          <a:prstGeom prst="rect">
            <a:avLst/>
          </a:prstGeom>
          <a:noFill/>
          <a:ln>
            <a:noFill/>
          </a:ln>
        </p:spPr>
      </p:pic>
      <p:sp>
        <p:nvSpPr>
          <p:cNvPr id="187" name="Shape 18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Graph by Nature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Recurrent Neural Network (SRN)</a:t>
            </a:r>
            <a:endParaRPr b="1">
              <a:latin typeface="Georgia"/>
              <a:ea typeface="Georgia"/>
              <a:cs typeface="Georgia"/>
              <a:sym typeface="Georgia"/>
            </a:endParaRPr>
          </a:p>
        </p:txBody>
      </p:sp>
      <p:sp>
        <p:nvSpPr>
          <p:cNvPr id="193" name="Shape 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94" name="Shape 194"/>
          <p:cNvSpPr txBox="1"/>
          <p:nvPr/>
        </p:nvSpPr>
        <p:spPr>
          <a:xfrm>
            <a:off x="1137625" y="977700"/>
            <a:ext cx="72576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Georgia"/>
                <a:ea typeface="Georgia"/>
                <a:cs typeface="Georgia"/>
                <a:sym typeface="Georgia"/>
              </a:rPr>
              <a:t>Introduced by Jeffrey Elman in 1990. </a:t>
            </a:r>
            <a:r>
              <a:rPr lang="en" sz="1800">
                <a:solidFill>
                  <a:schemeClr val="dk1"/>
                </a:solidFill>
                <a:latin typeface="Georgia"/>
                <a:ea typeface="Georgia"/>
                <a:cs typeface="Georgia"/>
                <a:sym typeface="Georgia"/>
              </a:rPr>
              <a:t>Also known as Elman Network</a:t>
            </a:r>
            <a:r>
              <a:rPr lang="en" sz="1800">
                <a:solidFill>
                  <a:srgbClr val="FFFFFF"/>
                </a:solidFill>
                <a:latin typeface="Georgia"/>
                <a:ea typeface="Georgia"/>
                <a:cs typeface="Georgia"/>
                <a:sym typeface="Georgia"/>
              </a:rPr>
              <a:t> </a:t>
            </a:r>
            <a:endParaRPr sz="1800">
              <a:solidFill>
                <a:srgbClr val="FFFFFF"/>
              </a:solidFill>
              <a:latin typeface="Georgia"/>
              <a:ea typeface="Georgia"/>
              <a:cs typeface="Georgia"/>
              <a:sym typeface="Georgia"/>
            </a:endParaRPr>
          </a:p>
          <a:p>
            <a:pPr indent="0" lvl="0" marL="0" rtl="0">
              <a:spcBef>
                <a:spcPts val="0"/>
              </a:spcBef>
              <a:spcAft>
                <a:spcPts val="0"/>
              </a:spcAft>
              <a:buNone/>
            </a:pPr>
            <a:r>
              <a:t/>
            </a:r>
            <a:endParaRPr sz="1800">
              <a:solidFill>
                <a:srgbClr val="FFFFFF"/>
              </a:solidFill>
              <a:latin typeface="Georgia"/>
              <a:ea typeface="Georgia"/>
              <a:cs typeface="Georgia"/>
              <a:sym typeface="Georgia"/>
            </a:endParaRPr>
          </a:p>
        </p:txBody>
      </p:sp>
      <p:pic>
        <p:nvPicPr>
          <p:cNvPr id="195" name="Shape 195"/>
          <p:cNvPicPr preferRelativeResize="0"/>
          <p:nvPr/>
        </p:nvPicPr>
        <p:blipFill>
          <a:blip r:embed="rId3">
            <a:alphaModFix/>
          </a:blip>
          <a:stretch>
            <a:fillRect/>
          </a:stretch>
        </p:blipFill>
        <p:spPr>
          <a:xfrm>
            <a:off x="1571202" y="1396075"/>
            <a:ext cx="5900101" cy="3442625"/>
          </a:xfrm>
          <a:prstGeom prst="rect">
            <a:avLst/>
          </a:prstGeom>
          <a:noFill/>
          <a:ln>
            <a:noFill/>
          </a:ln>
        </p:spPr>
      </p:pic>
      <p:sp>
        <p:nvSpPr>
          <p:cNvPr id="196" name="Shape 196"/>
          <p:cNvSpPr txBox="1"/>
          <p:nvPr/>
        </p:nvSpPr>
        <p:spPr>
          <a:xfrm>
            <a:off x="1081225" y="4622725"/>
            <a:ext cx="7146900" cy="47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endParaRPr>
          </a:p>
        </p:txBody>
      </p:sp>
      <p:sp>
        <p:nvSpPr>
          <p:cNvPr id="197" name="Shape 19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Elman, Jeffrey L. "Finding structure in time." Cognitive science 14.2 (1990): 179-211.</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RNNs are Simple</a:t>
            </a:r>
            <a:endParaRPr b="1">
              <a:latin typeface="Georgia"/>
              <a:ea typeface="Georgia"/>
              <a:cs typeface="Georgia"/>
              <a:sym typeface="Georgia"/>
            </a:endParaRPr>
          </a:p>
        </p:txBody>
      </p:sp>
      <p:sp>
        <p:nvSpPr>
          <p:cNvPr id="203" name="Shape 2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04" name="Shape 204"/>
          <p:cNvPicPr preferRelativeResize="0"/>
          <p:nvPr/>
        </p:nvPicPr>
        <p:blipFill>
          <a:blip r:embed="rId3">
            <a:alphaModFix/>
          </a:blip>
          <a:stretch>
            <a:fillRect/>
          </a:stretch>
        </p:blipFill>
        <p:spPr>
          <a:xfrm>
            <a:off x="1517675" y="994850"/>
            <a:ext cx="6274005" cy="3843850"/>
          </a:xfrm>
          <a:prstGeom prst="rect">
            <a:avLst/>
          </a:prstGeom>
          <a:noFill/>
          <a:ln>
            <a:noFill/>
          </a:ln>
        </p:spPr>
      </p:pic>
      <p:sp>
        <p:nvSpPr>
          <p:cNvPr id="205" name="Shape 205"/>
          <p:cNvSpPr txBox="1"/>
          <p:nvPr/>
        </p:nvSpPr>
        <p:spPr>
          <a:xfrm>
            <a:off x="101650" y="4838700"/>
            <a:ext cx="1362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Source: Wikipedia</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12" name="Shape 212"/>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13" name="Shape 213"/>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9" name="Shape 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20" name="Shape 220"/>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21" name="Shape 221"/>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
        <p:nvSpPr>
          <p:cNvPr id="222" name="Shape 222"/>
          <p:cNvSpPr/>
          <p:nvPr/>
        </p:nvSpPr>
        <p:spPr>
          <a:xfrm>
            <a:off x="1266800" y="1082425"/>
            <a:ext cx="3120600" cy="136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2500">
                <a:latin typeface="EB Garamond"/>
                <a:ea typeface="EB Garamond"/>
                <a:cs typeface="EB Garamond"/>
                <a:sym typeface="EB Garamond"/>
              </a:rPr>
              <a:t>Two inputs each step:</a:t>
            </a:r>
            <a:endParaRPr sz="2500">
              <a:latin typeface="EB Garamond"/>
              <a:ea typeface="EB Garamond"/>
              <a:cs typeface="EB Garamond"/>
              <a:sym typeface="EB Garamond"/>
            </a:endParaRPr>
          </a:p>
          <a:p>
            <a:pPr indent="-387350" lvl="0" marL="457200" rtl="0">
              <a:spcBef>
                <a:spcPts val="0"/>
              </a:spcBef>
              <a:spcAft>
                <a:spcPts val="0"/>
              </a:spcAft>
              <a:buSzPts val="2500"/>
              <a:buFont typeface="EB Garamond"/>
              <a:buChar char="●"/>
            </a:pPr>
            <a:r>
              <a:rPr lang="en" sz="2500">
                <a:latin typeface="EB Garamond"/>
                <a:ea typeface="EB Garamond"/>
                <a:cs typeface="EB Garamond"/>
                <a:sym typeface="EB Garamond"/>
              </a:rPr>
              <a:t>current input </a:t>
            </a:r>
            <a:endParaRPr sz="2500">
              <a:latin typeface="EB Garamond"/>
              <a:ea typeface="EB Garamond"/>
              <a:cs typeface="EB Garamond"/>
              <a:sym typeface="EB Garamond"/>
            </a:endParaRPr>
          </a:p>
          <a:p>
            <a:pPr indent="-387350" lvl="0" marL="457200" rtl="0">
              <a:spcBef>
                <a:spcPts val="0"/>
              </a:spcBef>
              <a:spcAft>
                <a:spcPts val="0"/>
              </a:spcAft>
              <a:buSzPts val="2500"/>
              <a:buFont typeface="EB Garamond"/>
              <a:buChar char="●"/>
            </a:pPr>
            <a:r>
              <a:rPr lang="en" sz="2500">
                <a:latin typeface="EB Garamond"/>
                <a:ea typeface="EB Garamond"/>
                <a:cs typeface="EB Garamond"/>
                <a:sym typeface="EB Garamond"/>
              </a:rPr>
              <a:t>prev step’s state</a:t>
            </a:r>
            <a:endParaRPr sz="25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ctrTitle"/>
          </p:nvPr>
        </p:nvSpPr>
        <p:spPr>
          <a:xfrm>
            <a:off x="499500" y="2284300"/>
            <a:ext cx="8145000" cy="1575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Back-propagation </a:t>
            </a:r>
            <a:endParaRPr>
              <a:latin typeface="Georgia"/>
              <a:ea typeface="Georgia"/>
              <a:cs typeface="Georgia"/>
              <a:sym typeface="Georgia"/>
            </a:endParaRPr>
          </a:p>
          <a:p>
            <a:pPr indent="0" lvl="0" marL="0" rtl="0">
              <a:spcBef>
                <a:spcPts val="0"/>
              </a:spcBef>
              <a:spcAft>
                <a:spcPts val="0"/>
              </a:spcAft>
              <a:buNone/>
            </a:pPr>
            <a:r>
              <a:rPr lang="en">
                <a:latin typeface="Georgia"/>
                <a:ea typeface="Georgia"/>
                <a:cs typeface="Georgia"/>
                <a:sym typeface="Georgia"/>
              </a:rPr>
              <a:t>through time</a:t>
            </a:r>
            <a:endParaRPr>
              <a:latin typeface="Georgia"/>
              <a:ea typeface="Georgia"/>
              <a:cs typeface="Georgia"/>
              <a:sym typeface="Georgia"/>
            </a:endParaRPr>
          </a:p>
        </p:txBody>
      </p:sp>
      <p:sp>
        <p:nvSpPr>
          <p:cNvPr id="228" name="Shape 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29" name="Shape 229"/>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Back-propagation Through Time (BPTT)</a:t>
            </a:r>
            <a:endParaRPr b="1">
              <a:latin typeface="Georgia"/>
              <a:ea typeface="Georgia"/>
              <a:cs typeface="Georgia"/>
              <a:sym typeface="Georgia"/>
            </a:endParaRPr>
          </a:p>
        </p:txBody>
      </p:sp>
      <p:sp>
        <p:nvSpPr>
          <p:cNvPr id="235" name="Shape 2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36" name="Shape 236"/>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37" name="Shape 237"/>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BPTT</a:t>
            </a:r>
            <a:endParaRPr b="1">
              <a:latin typeface="Georgia"/>
              <a:ea typeface="Georgia"/>
              <a:cs typeface="Georgia"/>
              <a:sym typeface="Georgia"/>
            </a:endParaRPr>
          </a:p>
        </p:txBody>
      </p:sp>
      <p:sp>
        <p:nvSpPr>
          <p:cNvPr id="243" name="Shape 2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44" name="Shape 24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Use sum of gradients each all timesteps to update parameters</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expensive for a lot of timesteps</a:t>
            </a:r>
            <a:endParaRPr sz="2400">
              <a:solidFill>
                <a:srgbClr val="FFFFFF"/>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0" name="Shape 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1" name="Shape 25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 fixed number of timesteps</a:t>
            </a:r>
            <a:endParaRPr sz="1800">
              <a:solidFill>
                <a:srgbClr val="FFFFFF"/>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7" name="Shape 2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8" name="Shape 25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 fixed number of timesteps</a:t>
            </a:r>
            <a:endParaRPr sz="2400">
              <a:solidFill>
                <a:srgbClr val="FFFFFF"/>
              </a:solidFill>
              <a:latin typeface="Georgia"/>
              <a:ea typeface="Georgia"/>
              <a:cs typeface="Georgia"/>
              <a:sym typeface="Georgia"/>
            </a:endParaRPr>
          </a:p>
          <a:p>
            <a:pPr indent="0" lvl="0" marL="0" rtl="0">
              <a:spcBef>
                <a:spcPts val="0"/>
              </a:spcBef>
              <a:spcAft>
                <a:spcPts val="0"/>
              </a:spcAft>
              <a:buNone/>
            </a:pPr>
            <a:r>
              <a:t/>
            </a:r>
            <a:endParaRPr sz="2400">
              <a:solidFill>
                <a:srgbClr val="FFFFFF"/>
              </a:solidFill>
              <a:latin typeface="Georgia"/>
              <a:ea typeface="Georgia"/>
              <a:cs typeface="Georgia"/>
              <a:sym typeface="Georgia"/>
            </a:endParaRPr>
          </a:p>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Won’t be able to capture the full sequential dependencies</a:t>
            </a:r>
            <a:endParaRPr sz="1800">
              <a:solidFill>
                <a:srgbClr val="FFFFFF"/>
              </a:solidFill>
              <a:latin typeface="Georgia"/>
              <a:ea typeface="Georgia"/>
              <a:cs typeface="Georgia"/>
              <a:sym typeface="Georgia"/>
            </a:endParaRPr>
          </a:p>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non-eager TensorFlow, have to make sure all inputs are of the same length</a:t>
            </a:r>
            <a:endParaRPr sz="1800">
              <a:solidFill>
                <a:srgbClr val="FFFFFF"/>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Exploding/vanishing Gradients</a:t>
            </a:r>
            <a:endParaRPr b="1">
              <a:latin typeface="Georgia"/>
              <a:ea typeface="Georgia"/>
              <a:cs typeface="Georgia"/>
              <a:sym typeface="Georgia"/>
            </a:endParaRPr>
          </a:p>
        </p:txBody>
      </p:sp>
      <p:sp>
        <p:nvSpPr>
          <p:cNvPr id="264" name="Shape 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65" name="Shape 265"/>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66" name="Shape 266"/>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problem with RNNs</a:t>
            </a:r>
            <a:endParaRPr b="1">
              <a:latin typeface="Georgia"/>
              <a:ea typeface="Georgia"/>
              <a:cs typeface="Georgia"/>
              <a:sym typeface="Georgia"/>
            </a:endParaRPr>
          </a:p>
        </p:txBody>
      </p:sp>
      <p:sp>
        <p:nvSpPr>
          <p:cNvPr id="272" name="Shape 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3" name="Shape 273"/>
          <p:cNvSpPr txBox="1"/>
          <p:nvPr/>
        </p:nvSpPr>
        <p:spPr>
          <a:xfrm>
            <a:off x="1137625" y="1802725"/>
            <a:ext cx="7034100" cy="1953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practice, RNNs aren’t very good at capturing long-term dependencies</a:t>
            </a:r>
            <a:endParaRPr sz="1800">
              <a:solidFill>
                <a:srgbClr val="FFFFFF"/>
              </a:solidFill>
              <a:latin typeface="Georgia"/>
              <a:ea typeface="Georgia"/>
              <a:cs typeface="Georgia"/>
              <a:sym typeface="Georgia"/>
            </a:endParaRPr>
          </a:p>
          <a:p>
            <a:pPr indent="0" lvl="0" marL="0" rtl="0">
              <a:spcBef>
                <a:spcPts val="0"/>
              </a:spcBef>
              <a:spcAft>
                <a:spcPts val="0"/>
              </a:spcAft>
              <a:buNone/>
            </a:pPr>
            <a:r>
              <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 grew up in France… I speak fluent ???”</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-&gt; Needs information from way back</a:t>
            </a:r>
            <a:endParaRPr sz="1800">
              <a:solidFill>
                <a:srgbClr val="FFFFFF"/>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Gated Recurrent Units</a:t>
            </a:r>
            <a:endParaRPr>
              <a:latin typeface="Georgia"/>
              <a:ea typeface="Georgia"/>
              <a:cs typeface="Georgia"/>
              <a:sym typeface="Georgia"/>
            </a:endParaRPr>
          </a:p>
        </p:txBody>
      </p:sp>
      <p:sp>
        <p:nvSpPr>
          <p:cNvPr id="279" name="Shape 2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80" name="Shape 280"/>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86" name="Shape 2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7" name="Shape 287"/>
          <p:cNvPicPr preferRelativeResize="0"/>
          <p:nvPr/>
        </p:nvPicPr>
        <p:blipFill>
          <a:blip r:embed="rId3">
            <a:alphaModFix/>
          </a:blip>
          <a:stretch>
            <a:fillRect/>
          </a:stretch>
        </p:blipFill>
        <p:spPr>
          <a:xfrm>
            <a:off x="152400" y="1528000"/>
            <a:ext cx="8839203" cy="26020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93" name="Shape 2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4" name="Shape 29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Using a gating mechanism to c</a:t>
            </a:r>
            <a:r>
              <a:rPr lang="en" sz="2400">
                <a:solidFill>
                  <a:srgbClr val="FFFFFF"/>
                </a:solidFill>
                <a:latin typeface="Georgia"/>
                <a:ea typeface="Georgia"/>
                <a:cs typeface="Georgia"/>
                <a:sym typeface="Georgia"/>
              </a:rPr>
              <a:t>ontrol </a:t>
            </a:r>
            <a:r>
              <a:rPr lang="en" sz="2400">
                <a:solidFill>
                  <a:srgbClr val="FFFFFF"/>
                </a:solidFill>
                <a:latin typeface="Georgia"/>
                <a:ea typeface="Georgia"/>
                <a:cs typeface="Georgia"/>
                <a:sym typeface="Georgia"/>
              </a:rPr>
              <a:t>what information to enter and emit from the cell at each timestep</a:t>
            </a:r>
            <a:endParaRPr sz="2400">
              <a:solidFill>
                <a:srgbClr val="FFFFFF"/>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1" name="Shape 30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input gate: how much of the current input to let through.</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forget gate: how much of the previous state to take into account. </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output gate: how much of the hidden state to expose to the next step.</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candidate gate</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final memory cell</a:t>
            </a:r>
            <a:endParaRPr sz="1600">
              <a:solidFill>
                <a:srgbClr val="FFFFFF"/>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7" name="Shape 3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8" name="Shape 308"/>
          <p:cNvSpPr txBox="1"/>
          <p:nvPr/>
        </p:nvSpPr>
        <p:spPr>
          <a:xfrm>
            <a:off x="833450" y="4597425"/>
            <a:ext cx="29256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309" name="Shape 309"/>
          <p:cNvPicPr preferRelativeResize="0"/>
          <p:nvPr/>
        </p:nvPicPr>
        <p:blipFill>
          <a:blip r:embed="rId3">
            <a:alphaModFix/>
          </a:blip>
          <a:stretch>
            <a:fillRect/>
          </a:stretch>
        </p:blipFill>
        <p:spPr>
          <a:xfrm>
            <a:off x="933450" y="1303700"/>
            <a:ext cx="7277100" cy="2800350"/>
          </a:xfrm>
          <a:prstGeom prst="rect">
            <a:avLst/>
          </a:prstGeom>
          <a:noFill/>
          <a:ln>
            <a:noFill/>
          </a:ln>
        </p:spPr>
      </p:pic>
      <p:sp>
        <p:nvSpPr>
          <p:cNvPr id="310" name="Shape 310"/>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Boston Dynamics</a:t>
            </a:r>
            <a:endParaRPr b="1">
              <a:latin typeface="Georgia"/>
              <a:ea typeface="Georgia"/>
              <a:cs typeface="Georgia"/>
              <a:sym typeface="Georgia"/>
            </a:endParaRPr>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14" name="Shape 114" title="Hey Buddy, Can You Give Me a Hand?">
            <a:hlinkClick r:id="rId3"/>
          </p:cNvPr>
          <p:cNvSpPr/>
          <p:nvPr/>
        </p:nvSpPr>
        <p:spPr>
          <a:xfrm>
            <a:off x="2369425" y="1169350"/>
            <a:ext cx="4572000" cy="3429000"/>
          </a:xfrm>
          <a:prstGeom prst="rect">
            <a:avLst/>
          </a:prstGeom>
          <a:blipFill>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16" name="Shape 3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17" name="Shape 317"/>
          <p:cNvPicPr preferRelativeResize="0"/>
          <p:nvPr/>
        </p:nvPicPr>
        <p:blipFill>
          <a:blip r:embed="rId3">
            <a:alphaModFix/>
          </a:blip>
          <a:stretch>
            <a:fillRect/>
          </a:stretch>
        </p:blipFill>
        <p:spPr>
          <a:xfrm>
            <a:off x="1917801" y="768550"/>
            <a:ext cx="5308392" cy="4036974"/>
          </a:xfrm>
          <a:prstGeom prst="rect">
            <a:avLst/>
          </a:prstGeom>
          <a:noFill/>
          <a:ln>
            <a:noFill/>
          </a:ln>
        </p:spPr>
      </p:pic>
      <p:sp>
        <p:nvSpPr>
          <p:cNvPr id="318" name="Shape 31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24" name="Shape 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5" name="Shape 32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Closer to how humans process information</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idea is not new. Hochreiter and Schmidhuber published the paper in 1997*</a:t>
            </a:r>
            <a:endParaRPr sz="2400">
              <a:solidFill>
                <a:srgbClr val="FFFFFF"/>
              </a:solidFill>
              <a:latin typeface="Georgia"/>
              <a:ea typeface="Georgia"/>
              <a:cs typeface="Georgia"/>
              <a:sym typeface="Georgia"/>
            </a:endParaRPr>
          </a:p>
        </p:txBody>
      </p:sp>
      <p:sp>
        <p:nvSpPr>
          <p:cNvPr id="326" name="Shape 326"/>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*Hochreiter, Sepp, and Jürgen Schmidhuber. "Long short-term memory." Neural computation 9.8 (1997): 1735-1780.</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32" name="Shape 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3" name="Shape 333"/>
          <p:cNvSpPr txBox="1"/>
          <p:nvPr/>
        </p:nvSpPr>
        <p:spPr>
          <a:xfrm>
            <a:off x="1860925" y="4861700"/>
            <a:ext cx="52440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Visualization of LSTM in action by Alex Graves (DeepMind)</a:t>
            </a:r>
            <a:endParaRPr>
              <a:solidFill>
                <a:srgbClr val="FFFFFF"/>
              </a:solidFill>
            </a:endParaRPr>
          </a:p>
          <a:p>
            <a:pPr indent="0" lvl="0" marL="0" rtl="0">
              <a:spcBef>
                <a:spcPts val="0"/>
              </a:spcBef>
              <a:spcAft>
                <a:spcPts val="0"/>
              </a:spcAft>
              <a:buNone/>
            </a:pPr>
            <a:r>
              <a:t/>
            </a:r>
            <a:endParaRPr>
              <a:solidFill>
                <a:srgbClr val="FFFFFF"/>
              </a:solidFill>
            </a:endParaRPr>
          </a:p>
        </p:txBody>
      </p:sp>
      <p:sp>
        <p:nvSpPr>
          <p:cNvPr id="334" name="Shape 334" title="LSTM RNN Demo">
            <a:hlinkClick r:id="rId3"/>
          </p:cNvPr>
          <p:cNvSpPr/>
          <p:nvPr/>
        </p:nvSpPr>
        <p:spPr>
          <a:xfrm>
            <a:off x="1809275" y="808677"/>
            <a:ext cx="5295653" cy="3971725"/>
          </a:xfrm>
          <a:prstGeom prst="rect">
            <a:avLst/>
          </a:prstGeom>
          <a:blipFill>
            <a:blip r:embed="rId4">
              <a:alphaModFix/>
            </a:blip>
            <a:stretch>
              <a:fillRect/>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LSTMs vs GRUs</a:t>
            </a:r>
            <a:endParaRPr b="1">
              <a:latin typeface="Georgia"/>
              <a:ea typeface="Georgia"/>
              <a:cs typeface="Georgia"/>
              <a:sym typeface="Georgia"/>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41" name="Shape 34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Georgia"/>
                <a:ea typeface="Georgia"/>
                <a:cs typeface="Georgia"/>
                <a:sym typeface="Georgia"/>
              </a:rPr>
              <a:t>People find LSTMs work well, but unnecessarily complicated, so they introduced GRUs</a:t>
            </a:r>
            <a:endParaRPr sz="2400">
              <a:solidFill>
                <a:srgbClr val="FFFFFF"/>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347" name="Shape 3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48" name="Shape 348"/>
          <p:cNvPicPr preferRelativeResize="0"/>
          <p:nvPr/>
        </p:nvPicPr>
        <p:blipFill>
          <a:blip r:embed="rId3">
            <a:alphaModFix/>
          </a:blip>
          <a:stretch>
            <a:fillRect/>
          </a:stretch>
        </p:blipFill>
        <p:spPr>
          <a:xfrm>
            <a:off x="895213" y="1098150"/>
            <a:ext cx="7518916" cy="3565075"/>
          </a:xfrm>
          <a:prstGeom prst="rect">
            <a:avLst/>
          </a:prstGeom>
          <a:noFill/>
          <a:ln>
            <a:noFill/>
          </a:ln>
        </p:spPr>
      </p:pic>
      <p:sp>
        <p:nvSpPr>
          <p:cNvPr id="349" name="Shape 34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p:txBody>
      </p:sp>
      <p:sp>
        <p:nvSpPr>
          <p:cNvPr id="355" name="Shape 3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6" name="Shape 35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less expensive</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Performance on par with LSTMs*</a:t>
            </a:r>
            <a:endParaRPr sz="2400">
              <a:solidFill>
                <a:srgbClr val="FFFFFF"/>
              </a:solidFill>
              <a:latin typeface="Georgia"/>
              <a:ea typeface="Georgia"/>
              <a:cs typeface="Georgia"/>
              <a:sym typeface="Georgia"/>
            </a:endParaRPr>
          </a:p>
          <a:p>
            <a:pPr indent="0" lvl="0" marL="0" rtl="0">
              <a:spcBef>
                <a:spcPts val="0"/>
              </a:spcBef>
              <a:spcAft>
                <a:spcPts val="0"/>
              </a:spcAft>
              <a:buNone/>
            </a:pPr>
            <a:r>
              <a:t/>
            </a:r>
            <a:endParaRPr sz="2400">
              <a:solidFill>
                <a:srgbClr val="FFFFFF"/>
              </a:solidFill>
              <a:latin typeface="Georgia"/>
              <a:ea typeface="Georgia"/>
              <a:cs typeface="Georgia"/>
              <a:sym typeface="Georgia"/>
            </a:endParaRPr>
          </a:p>
        </p:txBody>
      </p:sp>
      <p:sp>
        <p:nvSpPr>
          <p:cNvPr id="357" name="Shape 357"/>
          <p:cNvSpPr txBox="1"/>
          <p:nvPr/>
        </p:nvSpPr>
        <p:spPr>
          <a:xfrm>
            <a:off x="1137625" y="4272850"/>
            <a:ext cx="58551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
        <p:nvSpPr>
          <p:cNvPr id="358" name="Shape 35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*Chung, Junyoung, et al. "Empirical evaluation of gated recurrent neural networks on sequence modeling." arXiv preprint arXiv:1412.3555 (2014).</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What can RNNs do?</a:t>
            </a:r>
            <a:endParaRPr>
              <a:latin typeface="Georgia"/>
              <a:ea typeface="Georgia"/>
              <a:cs typeface="Georgia"/>
              <a:sym typeface="Georgia"/>
            </a:endParaRPr>
          </a:p>
        </p:txBody>
      </p:sp>
      <p:sp>
        <p:nvSpPr>
          <p:cNvPr id="364" name="Shape 3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65" name="Shape 365"/>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371" name="Shape 3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2" name="Shape 37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78" name="Shape 3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9" name="Shape 379"/>
          <p:cNvSpPr txBox="1"/>
          <p:nvPr/>
        </p:nvSpPr>
        <p:spPr>
          <a:xfrm>
            <a:off x="1137625" y="994850"/>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Georgia"/>
                <a:ea typeface="Georgia"/>
                <a:cs typeface="Georgia"/>
                <a:sym typeface="Georgia"/>
              </a:rPr>
              <a:t>PANDARUS:</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Alas, I think he shall be come approached and the day</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When little srain would be attain'd into being never fed,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And who is but a chain and subjects of his death,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I should not sleep.</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Senator:</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are away this miseries, produced upon my soul,</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Breaking and strongly should be buried, when I perish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 earth and thoughts of many states.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DUKE VINCENTIO:</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Well, your wit is in the care of side and that.</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Lord: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would be ruled after this chamber, and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my fair nues begun out of the fact, to be conveyed,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Whose noble souls I'll have the heart of the wars.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Clown:</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Come, sir, I will make did behold your worship.</a:t>
            </a:r>
            <a:endParaRPr sz="1100">
              <a:solidFill>
                <a:srgbClr val="FFFFFF"/>
              </a:solidFill>
              <a:latin typeface="Georgia"/>
              <a:ea typeface="Georgia"/>
              <a:cs typeface="Georgia"/>
              <a:sym typeface="Georgia"/>
            </a:endParaRPr>
          </a:p>
        </p:txBody>
      </p:sp>
      <p:sp>
        <p:nvSpPr>
          <p:cNvPr id="380" name="Shape 380"/>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Shakespeare Generator</a:t>
            </a:r>
            <a:endParaRPr>
              <a:solidFill>
                <a:srgbClr val="FFFFFF"/>
              </a:solidFill>
            </a:endParaRPr>
          </a:p>
          <a:p>
            <a:pPr indent="0" lvl="0" mar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7" name="Shape 387"/>
          <p:cNvSpPr txBox="1"/>
          <p:nvPr/>
        </p:nvSpPr>
        <p:spPr>
          <a:xfrm>
            <a:off x="1137625" y="7712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Increment the size file of the new incorrect UI_FILTER group information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of the size generatively.</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static int indicate_policy(void)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int error;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 MARN_EPT)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The kernel blank will coeld it to userspace.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(ss-&gt;segment &lt; mem_total)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unblock_graph_and_set_blocked();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else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 = 1;</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goto bail;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segaddr = in_SB(in.addr);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selector = seg / 16;</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setup_works = true;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for (i = 0; i &lt; blocks; i++)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seq = buf[i++];</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bpf = bd-&gt;bd.next + i * search;</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current = 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rw-&gt;name = "Getjbbregs";</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bprm_self_clearl(&amp;iv-&gt;version);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regs-&gt;new = blocks[(BPF_STATS &lt;&lt; info-&gt;historidac)] | PFMR_CLOBATHINC_SECONDS &lt;&lt; 12;</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return segtable;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t/>
            </a:r>
            <a:endParaRPr sz="900">
              <a:solidFill>
                <a:srgbClr val="FFFFFF"/>
              </a:solidFill>
              <a:latin typeface="Georgia"/>
              <a:ea typeface="Georgia"/>
              <a:cs typeface="Georgia"/>
              <a:sym typeface="Georgia"/>
            </a:endParaRPr>
          </a:p>
        </p:txBody>
      </p:sp>
      <p:sp>
        <p:nvSpPr>
          <p:cNvPr id="388" name="Shape 388"/>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Linux Source Code</a:t>
            </a:r>
            <a:r>
              <a:rPr lang="en">
                <a:solidFill>
                  <a:srgbClr val="FFFFFF"/>
                </a:solidFill>
              </a:rPr>
              <a:t> Generator</a:t>
            </a:r>
            <a:endParaRPr>
              <a:solidFill>
                <a:srgbClr val="FFFFFF"/>
              </a:solidFill>
            </a:endParaRPr>
          </a:p>
          <a:p>
            <a:pPr indent="0" lvl="0" marL="0" rt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Human vs SpotMini</a:t>
            </a:r>
            <a:endParaRPr b="1">
              <a:latin typeface="Georgia"/>
              <a:ea typeface="Georgia"/>
              <a:cs typeface="Georgia"/>
              <a:sym typeface="Georgia"/>
            </a:endParaRPr>
          </a:p>
        </p:txBody>
      </p:sp>
      <p:sp>
        <p:nvSpPr>
          <p:cNvPr id="120" name="Shape 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descr="A test of SpotMini's ability to adjust to disturbances as it opens and walks through a door.  A person (not shown) drives the robot up to the door, points the hand at the door handle, then gives the 'GO' command, both at the beginning of the video and again at 42 seconds.  The robot proceeds autonomously from these points on, without help from a person.  A camera in the hand finds the door handle, cameras on the body determine if the door is open or closed and navigate through the doorway.  Software provides locomotion, balance and adjusts behavior when progress gets off track.  The ability to tolerate and respond automatically to disturbances like these improves successful operation of the robot.  (Note: This testing does not irritate or harm the robot.)" id="121" name="Shape 121" title="Testing Robustness">
            <a:hlinkClick r:id="rId3"/>
          </p:cNvPr>
          <p:cNvSpPr/>
          <p:nvPr/>
        </p:nvSpPr>
        <p:spPr>
          <a:xfrm>
            <a:off x="2224725" y="1234225"/>
            <a:ext cx="4572000" cy="3429000"/>
          </a:xfrm>
          <a:prstGeom prst="rect">
            <a:avLst/>
          </a:prstGeom>
          <a:blipFill>
            <a:blip r:embed="rId4">
              <a:alphaModFix/>
            </a:blip>
            <a:stretch>
              <a:fillRect/>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94" name="Shape 3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95" name="Shape 395"/>
          <p:cNvSpPr txBox="1"/>
          <p:nvPr/>
        </p:nvSpPr>
        <p:spPr>
          <a:xfrm>
            <a:off x="6853650" y="143677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Fake Math Doc</a:t>
            </a:r>
            <a:r>
              <a:rPr lang="en">
                <a:solidFill>
                  <a:srgbClr val="FFFFFF"/>
                </a:solidFill>
              </a:rPr>
              <a:t> Generator</a:t>
            </a:r>
            <a:endParaRPr>
              <a:solidFill>
                <a:srgbClr val="FFFFFF"/>
              </a:solidFill>
            </a:endParaRPr>
          </a:p>
          <a:p>
            <a:pPr indent="0" lvl="0" marL="0" rt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pic>
        <p:nvPicPr>
          <p:cNvPr id="396" name="Shape 396"/>
          <p:cNvPicPr preferRelativeResize="0"/>
          <p:nvPr/>
        </p:nvPicPr>
        <p:blipFill>
          <a:blip r:embed="rId4">
            <a:alphaModFix/>
          </a:blip>
          <a:stretch>
            <a:fillRect/>
          </a:stretch>
        </p:blipFill>
        <p:spPr>
          <a:xfrm>
            <a:off x="2290350" y="890725"/>
            <a:ext cx="4563300" cy="4166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02" name="Shape 4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03" name="Shape 403"/>
          <p:cNvSpPr txBox="1"/>
          <p:nvPr/>
        </p:nvSpPr>
        <p:spPr>
          <a:xfrm>
            <a:off x="1137625" y="9440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Deep learning neural network architectures can be used to best developing a new architectures contros of the training and max model parametrinal Networks (RNNs) outperform deep learning algorithm is easy to out unclears and can be used to train samples on the state-of-the-art RNN more effective Lorred can be used to best developing a new architectures contros of the training and max model and state-of-the-art deep learning algorithms to a similar pooling relevants. The space of a parameter to optimized hierarchy the state-of-the-art deep learning algorithms to a simple analytical pooling relevants. The space of algorithm is easy to outions of the network are allowed at training and many dectional representations are allow develop a groppose a network by a simple model interact that training algorithms to be the activities to maximul setting, ...</a:t>
            </a:r>
            <a:endParaRPr>
              <a:solidFill>
                <a:srgbClr val="FFFFFF"/>
              </a:solidFill>
              <a:latin typeface="Georgia"/>
              <a:ea typeface="Georgia"/>
              <a:cs typeface="Georgia"/>
              <a:sym typeface="Georgia"/>
            </a:endParaRPr>
          </a:p>
        </p:txBody>
      </p:sp>
      <p:sp>
        <p:nvSpPr>
          <p:cNvPr id="404" name="Shape 404"/>
          <p:cNvSpPr txBox="1"/>
          <p:nvPr/>
        </p:nvSpPr>
        <p:spPr>
          <a:xfrm>
            <a:off x="5000325" y="354507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Fake Arvix Abstracts Generator</a:t>
            </a:r>
            <a:endParaRPr>
              <a:solidFill>
                <a:srgbClr val="FFFFFF"/>
              </a:solidFill>
            </a:endParaRPr>
          </a:p>
          <a:p>
            <a:pPr indent="0" lvl="0" marL="0" rtl="0">
              <a:spcBef>
                <a:spcPts val="0"/>
              </a:spcBef>
              <a:spcAft>
                <a:spcPts val="0"/>
              </a:spcAft>
              <a:buNone/>
            </a:pPr>
            <a:r>
              <a:rPr lang="en" sz="2400">
                <a:solidFill>
                  <a:srgbClr val="FFFFFF"/>
                </a:solidFill>
              </a:rPr>
              <a:t>We’ll build this!!!!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10" name="Shape 4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1" name="Shape 411"/>
          <p:cNvSpPr txBox="1"/>
          <p:nvPr/>
        </p:nvSpPr>
        <p:spPr>
          <a:xfrm>
            <a:off x="5222750" y="437372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Presidential tweets</a:t>
            </a:r>
            <a:endParaRPr>
              <a:solidFill>
                <a:srgbClr val="FFFFFF"/>
              </a:solidFill>
            </a:endParaRPr>
          </a:p>
          <a:p>
            <a:pPr indent="0" lvl="0" marL="0" rtl="0">
              <a:spcBef>
                <a:spcPts val="0"/>
              </a:spcBef>
              <a:spcAft>
                <a:spcPts val="0"/>
              </a:spcAft>
              <a:buNone/>
            </a:pPr>
            <a:r>
              <a:rPr lang="en" sz="2400">
                <a:solidFill>
                  <a:srgbClr val="FFFFFF"/>
                </a:solidFill>
              </a:rPr>
              <a:t>We’ll build this!!!!</a:t>
            </a:r>
            <a:endParaRPr sz="2400">
              <a:solidFill>
                <a:srgbClr val="FFFFFF"/>
              </a:solidFill>
            </a:endParaRPr>
          </a:p>
        </p:txBody>
      </p:sp>
      <p:graphicFrame>
        <p:nvGraphicFramePr>
          <p:cNvPr id="412" name="Shape 412"/>
          <p:cNvGraphicFramePr/>
          <p:nvPr/>
        </p:nvGraphicFramePr>
        <p:xfrm>
          <a:off x="1002650" y="994850"/>
          <a:ext cx="3000000" cy="3000000"/>
        </p:xfrm>
        <a:graphic>
          <a:graphicData uri="http://schemas.openxmlformats.org/drawingml/2006/table">
            <a:tbl>
              <a:tblPr>
                <a:noFill/>
                <a:tableStyleId>{F9F8DB53-4DB8-4EA4-96C9-D34F323DCCDB}</a:tableStyleId>
              </a:tblPr>
              <a:tblGrid>
                <a:gridCol w="7239000"/>
              </a:tblGrid>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I will be interviewed on @foxandfriends tonight at 10:00 P.M. and the #1 to construct the @WhiteHouse tonight at 10:00 P.M. Enjoy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No matter the truth and the world that the Fake News Media will be a great new book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Great poll thank you for your support of Monday at 7:30 A.M. on NBC at 7pm #Trump2016 #MakeAmericaGreatAgain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The Senate report to our country is a total disaster. The American people who want to start like a total disaster. The American should be the security 5 star with a record contract to the American peop</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.@BarackObama is a great president of the @ApprenticeNBC</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No matter how the U.S. is a complete the ObamaCare website is a disaster.</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18" name="Shape 4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9" name="Shape 41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20" name="Shape 420"/>
          <p:cNvPicPr preferRelativeResize="0"/>
          <p:nvPr/>
        </p:nvPicPr>
        <p:blipFill>
          <a:blip r:embed="rId3">
            <a:alphaModFix/>
          </a:blip>
          <a:stretch>
            <a:fillRect/>
          </a:stretch>
        </p:blipFill>
        <p:spPr>
          <a:xfrm>
            <a:off x="1524000" y="1230950"/>
            <a:ext cx="6096000" cy="3105150"/>
          </a:xfrm>
          <a:prstGeom prst="rect">
            <a:avLst/>
          </a:prstGeom>
          <a:noFill/>
          <a:ln>
            <a:noFill/>
          </a:ln>
        </p:spPr>
      </p:pic>
      <p:sp>
        <p:nvSpPr>
          <p:cNvPr id="421" name="Shape 421"/>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27" name="Shape 4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28" name="Shape 428"/>
          <p:cNvPicPr preferRelativeResize="0"/>
          <p:nvPr/>
        </p:nvPicPr>
        <p:blipFill>
          <a:blip r:embed="rId3">
            <a:alphaModFix/>
          </a:blip>
          <a:stretch>
            <a:fillRect/>
          </a:stretch>
        </p:blipFill>
        <p:spPr>
          <a:xfrm>
            <a:off x="0" y="1474110"/>
            <a:ext cx="9144000" cy="2411730"/>
          </a:xfrm>
          <a:prstGeom prst="rect">
            <a:avLst/>
          </a:prstGeom>
          <a:noFill/>
          <a:ln>
            <a:noFill/>
          </a:ln>
        </p:spPr>
      </p:pic>
      <p:sp>
        <p:nvSpPr>
          <p:cNvPr id="429" name="Shape 42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35" name="Shape 4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36" name="Shape 43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37" name="Shape 437"/>
          <p:cNvPicPr preferRelativeResize="0"/>
          <p:nvPr/>
        </p:nvPicPr>
        <p:blipFill>
          <a:blip r:embed="rId3">
            <a:alphaModFix/>
          </a:blip>
          <a:stretch>
            <a:fillRect/>
          </a:stretch>
        </p:blipFill>
        <p:spPr>
          <a:xfrm>
            <a:off x="1137625" y="756400"/>
            <a:ext cx="7034099" cy="3906825"/>
          </a:xfrm>
          <a:prstGeom prst="rect">
            <a:avLst/>
          </a:prstGeom>
          <a:noFill/>
          <a:ln>
            <a:noFill/>
          </a:ln>
        </p:spPr>
      </p:pic>
      <p:sp>
        <p:nvSpPr>
          <p:cNvPr id="438" name="Shape 438"/>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44" name="Shape 4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45" name="Shape 44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46" name="Shape 446"/>
          <p:cNvPicPr preferRelativeResize="0"/>
          <p:nvPr/>
        </p:nvPicPr>
        <p:blipFill>
          <a:blip r:embed="rId3">
            <a:alphaModFix/>
          </a:blip>
          <a:stretch>
            <a:fillRect/>
          </a:stretch>
        </p:blipFill>
        <p:spPr>
          <a:xfrm>
            <a:off x="1407472" y="897800"/>
            <a:ext cx="6329050" cy="3771426"/>
          </a:xfrm>
          <a:prstGeom prst="rect">
            <a:avLst/>
          </a:prstGeom>
          <a:noFill/>
          <a:ln>
            <a:noFill/>
          </a:ln>
        </p:spPr>
      </p:pic>
      <p:sp>
        <p:nvSpPr>
          <p:cNvPr id="447" name="Shape 447"/>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53" name="Shape 4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54" name="Shape 454"/>
          <p:cNvPicPr preferRelativeResize="0"/>
          <p:nvPr/>
        </p:nvPicPr>
        <p:blipFill>
          <a:blip r:embed="rId3">
            <a:alphaModFix/>
          </a:blip>
          <a:stretch>
            <a:fillRect/>
          </a:stretch>
        </p:blipFill>
        <p:spPr>
          <a:xfrm>
            <a:off x="1666975" y="933775"/>
            <a:ext cx="5933001" cy="3623675"/>
          </a:xfrm>
          <a:prstGeom prst="rect">
            <a:avLst/>
          </a:prstGeom>
          <a:noFill/>
          <a:ln>
            <a:noFill/>
          </a:ln>
        </p:spPr>
      </p:pic>
      <p:sp>
        <p:nvSpPr>
          <p:cNvPr id="455" name="Shape 455"/>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1" name="Shape 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62" name="Shape 462"/>
          <p:cNvPicPr preferRelativeResize="0"/>
          <p:nvPr/>
        </p:nvPicPr>
        <p:blipFill>
          <a:blip r:embed="rId3">
            <a:alphaModFix/>
          </a:blip>
          <a:stretch>
            <a:fillRect/>
          </a:stretch>
        </p:blipFill>
        <p:spPr>
          <a:xfrm>
            <a:off x="1968050" y="796800"/>
            <a:ext cx="5009426" cy="3866424"/>
          </a:xfrm>
          <a:prstGeom prst="rect">
            <a:avLst/>
          </a:prstGeom>
          <a:noFill/>
          <a:ln>
            <a:noFill/>
          </a:ln>
        </p:spPr>
      </p:pic>
      <p:sp>
        <p:nvSpPr>
          <p:cNvPr id="463" name="Shape 463"/>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9" name="Shape 4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70" name="Shape 470"/>
          <p:cNvPicPr preferRelativeResize="0"/>
          <p:nvPr/>
        </p:nvPicPr>
        <p:blipFill>
          <a:blip r:embed="rId3">
            <a:alphaModFix/>
          </a:blip>
          <a:stretch>
            <a:fillRect/>
          </a:stretch>
        </p:blipFill>
        <p:spPr>
          <a:xfrm>
            <a:off x="1258576" y="994850"/>
            <a:ext cx="7018974" cy="3562601"/>
          </a:xfrm>
          <a:prstGeom prst="rect">
            <a:avLst/>
          </a:prstGeom>
          <a:noFill/>
          <a:ln>
            <a:noFill/>
          </a:ln>
        </p:spPr>
      </p:pic>
      <p:sp>
        <p:nvSpPr>
          <p:cNvPr id="471" name="Shape 471"/>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original SpotMini</a:t>
            </a:r>
            <a:endParaRPr b="1">
              <a:latin typeface="Georgia"/>
              <a:ea typeface="Georgia"/>
              <a:cs typeface="Georgia"/>
              <a:sym typeface="Georgia"/>
            </a:endParaRPr>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descr="SpotMini is a new smaller version of the Spot robot, weighing 55 lbs dripping wet (65 lbs if you include its arm.)  SpotMini is all-electric (no hydraulics) and runs for about 90 minutes on a charge, depending on what it is doing.  SpotMini is one of the quietest robots we have ever built.  It has a variety of sensors, including depth cameras, a solid state gyro (IMU) and proprioception sensors in the limbs.  These sensors help with navigation and mobile manipulation. SpotMini performs some tasks autonomously, but often uses a human for high-level guidance.  For more information about SpotMini visit our website at www.BostonDynamics.com" id="128" name="Shape 128" title="Introducing SpotMini">
            <a:hlinkClick r:id="rId3"/>
          </p:cNvPr>
          <p:cNvSpPr/>
          <p:nvPr/>
        </p:nvSpPr>
        <p:spPr>
          <a:xfrm>
            <a:off x="2286000" y="1299850"/>
            <a:ext cx="4572000" cy="3429000"/>
          </a:xfrm>
          <a:prstGeom prst="rect">
            <a:avLst/>
          </a:prstGeom>
          <a:blipFill>
            <a:blip r:embed="rId4">
              <a:alphaModFix/>
            </a:blip>
            <a:stretch>
              <a:fillRect/>
            </a:stretch>
          </a:blipFill>
          <a:ln>
            <a:noFill/>
          </a:ln>
        </p:spPr>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477" name="Shape 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78" name="Shape 478"/>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Cell Support (tf.nn.rnn_cell)</a:t>
            </a:r>
            <a:endParaRPr b="1">
              <a:latin typeface="Georgia"/>
              <a:ea typeface="Georgia"/>
              <a:cs typeface="Georgia"/>
              <a:sym typeface="Georgia"/>
            </a:endParaRPr>
          </a:p>
        </p:txBody>
      </p:sp>
      <p:sp>
        <p:nvSpPr>
          <p:cNvPr id="484" name="Shape 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85" name="Shape 48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BasicRNNCell: The most basic RNN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RNNCell: Abstract object representing an RNN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rgbClr val="FFFFFF"/>
                </a:solidFill>
                <a:latin typeface="Consolas"/>
                <a:ea typeface="Consolas"/>
                <a:cs typeface="Consolas"/>
                <a:sym typeface="Consolas"/>
              </a:rPr>
              <a:t>BasicLSTMCell: Basic LSTM recurrent network cell.</a:t>
            </a:r>
            <a:endParaRPr sz="2400">
              <a:solidFill>
                <a:srgbClr val="FFFFFF"/>
              </a:solidFill>
              <a:latin typeface="Consolas"/>
              <a:ea typeface="Consolas"/>
              <a:cs typeface="Consolas"/>
              <a:sym typeface="Consolas"/>
            </a:endParaRPr>
          </a:p>
          <a:p>
            <a:pPr indent="-381000" lvl="0" marL="457200" rtl="0">
              <a:spcBef>
                <a:spcPts val="0"/>
              </a:spcBef>
              <a:spcAft>
                <a:spcPts val="0"/>
              </a:spcAft>
              <a:buClr>
                <a:srgbClr val="FFFFFF"/>
              </a:buClr>
              <a:buSzPts val="2400"/>
              <a:buFont typeface="Consolas"/>
              <a:buChar char="●"/>
            </a:pPr>
            <a:r>
              <a:rPr lang="en" sz="2400">
                <a:solidFill>
                  <a:schemeClr val="dk1"/>
                </a:solidFill>
                <a:latin typeface="Consolas"/>
                <a:ea typeface="Consolas"/>
                <a:cs typeface="Consolas"/>
                <a:sym typeface="Consolas"/>
              </a:rPr>
              <a:t>LSTMCell: LSTM recurrent network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GRUCell: Gated Recurrent Unit cell </a:t>
            </a:r>
            <a:endParaRPr sz="2400">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Cells </a:t>
            </a:r>
            <a:r>
              <a:rPr b="1" lang="en">
                <a:latin typeface="Georgia"/>
                <a:ea typeface="Georgia"/>
                <a:cs typeface="Georgia"/>
                <a:sym typeface="Georgia"/>
              </a:rPr>
              <a:t>(tf.nn.rnn_cell)</a:t>
            </a:r>
            <a:endParaRPr b="1">
              <a:latin typeface="Georgia"/>
              <a:ea typeface="Georgia"/>
              <a:cs typeface="Georgia"/>
              <a:sym typeface="Georgia"/>
            </a:endParaRPr>
          </a:p>
        </p:txBody>
      </p:sp>
      <p:sp>
        <p:nvSpPr>
          <p:cNvPr id="491" name="Shape 4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2" name="Shape 49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498" name="Shape 4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9" name="Shape 499"/>
          <p:cNvSpPr txBox="1"/>
          <p:nvPr/>
        </p:nvSpPr>
        <p:spPr>
          <a:xfrm>
            <a:off x="547775" y="1189475"/>
            <a:ext cx="83769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layers = [tf.nn.rnn_cell.GRUCell(size) for size in hidden_sizes]</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cells = tf.nn.rnn_cell.MultiRNNCell(layers)</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Recurrent Neural Network</a:t>
            </a:r>
            <a:endParaRPr b="1">
              <a:latin typeface="Georgia"/>
              <a:ea typeface="Georgia"/>
              <a:cs typeface="Georgia"/>
              <a:sym typeface="Georgia"/>
            </a:endParaRPr>
          </a:p>
        </p:txBody>
      </p:sp>
      <p:sp>
        <p:nvSpPr>
          <p:cNvPr id="505" name="Shape 5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06" name="Shape 506"/>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tf.nn.dynamic_rnn</a:t>
            </a:r>
            <a:r>
              <a:rPr lang="en" sz="1800">
                <a:solidFill>
                  <a:schemeClr val="dk1"/>
                </a:solidFill>
                <a:latin typeface="Consolas"/>
                <a:ea typeface="Consolas"/>
                <a:cs typeface="Consolas"/>
                <a:sym typeface="Consolas"/>
              </a:rPr>
              <a:t>: uses a tf.While loop to dynamically construct the graph when it is executed. Graph creation is faster and you can feed batches of variable size.</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tf.nn.bidirectional_dynamic_rnn</a:t>
            </a:r>
            <a:r>
              <a:rPr lang="en" sz="1800">
                <a:solidFill>
                  <a:schemeClr val="dk1"/>
                </a:solidFill>
                <a:latin typeface="Consolas"/>
                <a:ea typeface="Consolas"/>
                <a:cs typeface="Consolas"/>
                <a:sym typeface="Consolas"/>
              </a:rPr>
              <a:t>: dynamic_rnn with bidirectional</a:t>
            </a:r>
            <a:endParaRPr sz="1800">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12" name="Shape 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13" name="Shape 513"/>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p:txBody>
      </p:sp>
      <p:sp>
        <p:nvSpPr>
          <p:cNvPr id="514" name="Shape 514"/>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Any problem with this?</a:t>
            </a:r>
            <a:endParaRPr sz="2400">
              <a:solidFill>
                <a:srgbClr val="FFFFFF"/>
              </a:solidFill>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20" name="Shape 5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1" name="Shape 52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p:txBody>
      </p:sp>
      <p:sp>
        <p:nvSpPr>
          <p:cNvPr id="522" name="Shape 522"/>
          <p:cNvSpPr txBox="1"/>
          <p:nvPr/>
        </p:nvSpPr>
        <p:spPr>
          <a:xfrm>
            <a:off x="1644450" y="3917075"/>
            <a:ext cx="68280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Georgia"/>
                <a:ea typeface="Georgia"/>
                <a:cs typeface="Georgia"/>
                <a:sym typeface="Georgia"/>
              </a:rPr>
              <a:t>Most sequences are not of the same length</a:t>
            </a:r>
            <a:endParaRPr sz="2400">
              <a:solidFill>
                <a:srgbClr val="FFFFFF"/>
              </a:solidFill>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28" name="Shape 5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9" name="Shape 529"/>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35" name="Shape 5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6" name="Shape 536"/>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p:txBody>
      </p:sp>
      <p:sp>
        <p:nvSpPr>
          <p:cNvPr id="537" name="Shape 537"/>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Problem?</a:t>
            </a:r>
            <a:endParaRPr sz="2400">
              <a:solidFill>
                <a:srgbClr val="FFFFFF"/>
              </a:solidFill>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43" name="Shape 5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4" name="Shape 544"/>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t/>
            </a:r>
            <a:endParaRPr sz="2400">
              <a:solidFill>
                <a:schemeClr val="dk1"/>
              </a:solidFill>
              <a:latin typeface="Georgia"/>
              <a:ea typeface="Georgia"/>
              <a:cs typeface="Georgia"/>
              <a:sym typeface="Georgia"/>
            </a:endParaRPr>
          </a:p>
          <a:p>
            <a:pPr indent="0" lvl="0" marL="0" algn="ctr">
              <a:spcBef>
                <a:spcPts val="0"/>
              </a:spcBef>
              <a:spcAft>
                <a:spcPts val="0"/>
              </a:spcAft>
              <a:buNone/>
            </a:pPr>
            <a:r>
              <a:t/>
            </a:r>
            <a:endParaRPr sz="2400">
              <a:solidFill>
                <a:schemeClr val="dk1"/>
              </a:solidFill>
              <a:latin typeface="Georgia"/>
              <a:ea typeface="Georgia"/>
              <a:cs typeface="Georgia"/>
              <a:sym typeface="Georgia"/>
            </a:endParaRPr>
          </a:p>
          <a:p>
            <a:pPr indent="0" lvl="0" marL="0" rtl="0" algn="ctr">
              <a:spcBef>
                <a:spcPts val="0"/>
              </a:spcBef>
              <a:spcAft>
                <a:spcPts val="0"/>
              </a:spcAft>
              <a:buNone/>
            </a:pPr>
            <a:r>
              <a:rPr lang="en" sz="2400">
                <a:solidFill>
                  <a:schemeClr val="dk1"/>
                </a:solidFill>
                <a:latin typeface="Georgia"/>
                <a:ea typeface="Georgia"/>
                <a:cs typeface="Georgia"/>
                <a:sym typeface="Georgia"/>
              </a:rPr>
              <a:t>The padded labels change the total loss, which affects the gradients</a:t>
            </a:r>
            <a:endParaRPr sz="24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34" name="Shape 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From feed-forward to recurrent</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Tricks &amp; treats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Presidential tweets</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35" name="Shape 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6" name="Shape 136"/>
          <p:cNvPicPr preferRelativeResize="0"/>
          <p:nvPr/>
        </p:nvPicPr>
        <p:blipFill>
          <a:blip r:embed="rId3">
            <a:alphaModFix/>
          </a:blip>
          <a:stretch>
            <a:fillRect/>
          </a:stretch>
        </p:blipFill>
        <p:spPr>
          <a:xfrm>
            <a:off x="6023550" y="1301925"/>
            <a:ext cx="1060919" cy="1339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0" name="Shape 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1" name="Shape 55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1"/>
                </a:solidFill>
                <a:latin typeface="Georgia"/>
                <a:ea typeface="Georgia"/>
                <a:cs typeface="Georgia"/>
                <a:sym typeface="Georgia"/>
              </a:rPr>
              <a:t>Approach 1: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Maintain a mask (True for real, False for padded tokens)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Run your model on both the real/padded tokens (model will predict labels for the padded tokens as well)</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Only take into account the loss caused by the real elements</a:t>
            </a:r>
            <a:endParaRPr sz="1800">
              <a:solidFill>
                <a:schemeClr val="dk1"/>
              </a:solidFill>
              <a:latin typeface="Georgia"/>
              <a:ea typeface="Georgia"/>
              <a:cs typeface="Georgia"/>
              <a:sym typeface="Georgia"/>
            </a:endParaRPr>
          </a:p>
          <a:p>
            <a:pPr indent="0" lvl="0" mar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rPr lang="en" sz="1600">
                <a:solidFill>
                  <a:schemeClr val="dk1"/>
                </a:solidFill>
                <a:latin typeface="Consolas"/>
                <a:ea typeface="Consolas"/>
                <a:cs typeface="Consolas"/>
                <a:sym typeface="Consolas"/>
              </a:rPr>
              <a:t>full_loss = tf.nn.softmax_cross_entropy_with_logits(preds, labels)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loss = tf.reduce_mean(tf.boolean_mask(full_loss, mask))</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7" name="Shape 5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8" name="Shape 558"/>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Approach 2: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Let your model know the real sequence length so it only predict the labels for the real tokens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a:spcBef>
                <a:spcPts val="0"/>
              </a:spcBef>
              <a:spcAft>
                <a:spcPts val="0"/>
              </a:spcAft>
              <a:buNone/>
            </a:pPr>
            <a:r>
              <a:rPr lang="en" sz="1600">
                <a:solidFill>
                  <a:schemeClr val="dk1"/>
                </a:solidFill>
                <a:latin typeface="Consolas"/>
                <a:ea typeface="Consolas"/>
                <a:cs typeface="Consolas"/>
                <a:sym typeface="Consolas"/>
              </a:rPr>
              <a:t>cell = tf.nn.rnn_cell.GRUCell(hidden_size)</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rnn_cells = tf.nn.rnn_cell.MultiRNNCell([cell] * num_layers)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highlight>
                  <a:schemeClr val="accent3"/>
                </a:highlight>
                <a:latin typeface="Consolas"/>
                <a:ea typeface="Consolas"/>
                <a:cs typeface="Consolas"/>
                <a:sym typeface="Consolas"/>
              </a:rPr>
              <a:t>tf.reduce_sum(tf.reduce_max(tf.sign(seq), 2), 1)</a:t>
            </a:r>
            <a:endParaRPr sz="1600">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output, out_state = tf.nn.dynamic_rnn(cell, seq, </a:t>
            </a:r>
            <a:r>
              <a:rPr lang="en" sz="1600">
                <a:solidFill>
                  <a:schemeClr val="dk1"/>
                </a:solidFill>
                <a:highlight>
                  <a:schemeClr val="accent3"/>
                </a:highlight>
                <a:latin typeface="Consolas"/>
                <a:ea typeface="Consolas"/>
                <a:cs typeface="Consolas"/>
                <a:sym typeface="Consolas"/>
              </a:rPr>
              <a:t>length</a:t>
            </a:r>
            <a:r>
              <a:rPr lang="en" sz="1600">
                <a:solidFill>
                  <a:schemeClr val="dk1"/>
                </a:solidFill>
                <a:latin typeface="Consolas"/>
                <a:ea typeface="Consolas"/>
                <a:cs typeface="Consolas"/>
                <a:sym typeface="Consolas"/>
              </a:rPr>
              <a:t>, initial_state)</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Tips and Tricks</a:t>
            </a:r>
            <a:endParaRPr>
              <a:latin typeface="Georgia"/>
              <a:ea typeface="Georgia"/>
              <a:cs typeface="Georgia"/>
              <a:sym typeface="Georgia"/>
            </a:endParaRPr>
          </a:p>
        </p:txBody>
      </p:sp>
      <p:sp>
        <p:nvSpPr>
          <p:cNvPr id="564" name="Shape 5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65" name="Shape 565"/>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Vanishing Gradients</a:t>
            </a:r>
            <a:endParaRPr b="1">
              <a:latin typeface="Georgia"/>
              <a:ea typeface="Georgia"/>
              <a:cs typeface="Georgia"/>
              <a:sym typeface="Georgia"/>
            </a:endParaRPr>
          </a:p>
        </p:txBody>
      </p:sp>
      <p:sp>
        <p:nvSpPr>
          <p:cNvPr id="571" name="Shape 5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2" name="Shape 572"/>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Use different activation units: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tf.nn.relu6</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tf.nn.crelu</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tf.nn.elu</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In addition to:</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tf.nn.softplus</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tf.nn.softsign</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tf.nn.bias_add</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tf.sigmoid</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tf.tanh</a:t>
            </a:r>
            <a:endParaRPr sz="1800">
              <a:solidFill>
                <a:schemeClr val="dk1"/>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78" name="Shape 5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9" name="Shape 579"/>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85" name="Shape 5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6" name="Shape 586"/>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gradients = tf.gradients(cost, tf.trainable_variables())</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Shape 5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2" name="Shape 5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3" name="Shape 593"/>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clipped_gradients, _ = tf.clip_by_global_norm(gradients, max_grad_norm) </a:t>
            </a:r>
            <a:endParaRPr>
              <a:solidFill>
                <a:schemeClr val="dk1"/>
              </a:solidFill>
              <a:highlight>
                <a:schemeClr val="accent3"/>
              </a:highlight>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9" name="Shape 5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0" name="Shape 600"/>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optimizer = tf.train.AdamOptimizer(learning_rate)</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train_op = optimizer.apply_gradients(zip(gradients, trainables))</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add the clipped gradients to the optimizer</a:t>
            </a:r>
            <a:endParaRPr sz="1800">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Anneal the learning rate</a:t>
            </a:r>
            <a:endParaRPr b="1">
              <a:latin typeface="Georgia"/>
              <a:ea typeface="Georgia"/>
              <a:cs typeface="Georgia"/>
              <a:sym typeface="Georgia"/>
            </a:endParaRPr>
          </a:p>
        </p:txBody>
      </p:sp>
      <p:sp>
        <p:nvSpPr>
          <p:cNvPr id="606" name="Shape 6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7" name="Shape 607"/>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1"/>
                </a:solidFill>
                <a:latin typeface="Georgia"/>
                <a:ea typeface="Georgia"/>
                <a:cs typeface="Georgia"/>
                <a:sym typeface="Georgia"/>
              </a:rPr>
              <a:t>Optimizers accept both scalars and tensors as learning rate</a:t>
            </a:r>
            <a:endParaRPr sz="1800">
              <a:solidFill>
                <a:schemeClr val="dk1"/>
              </a:solidFill>
              <a:latin typeface="Georgia"/>
              <a:ea typeface="Georgia"/>
              <a:cs typeface="Georgia"/>
              <a:sym typeface="Georgia"/>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learning_rate = tf.train.exponential_decay(init_lr,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global_step,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decay_steps,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decay_rate,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staircase=True)</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Overfitting</a:t>
            </a:r>
            <a:endParaRPr b="1">
              <a:latin typeface="Georgia"/>
              <a:ea typeface="Georgia"/>
              <a:cs typeface="Georgia"/>
              <a:sym typeface="Georgia"/>
            </a:endParaRPr>
          </a:p>
        </p:txBody>
      </p:sp>
      <p:sp>
        <p:nvSpPr>
          <p:cNvPr id="613" name="Shape 6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14" name="Shape 614"/>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Use dropout through tf.nn.dropout or DropoutWrapper for cells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tf.nn.dropout</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rPr lang="en" sz="1800">
                <a:solidFill>
                  <a:schemeClr val="dk1"/>
                </a:solidFill>
                <a:latin typeface="Consolas"/>
                <a:ea typeface="Consolas"/>
                <a:cs typeface="Consolas"/>
                <a:sym typeface="Consolas"/>
              </a:rPr>
              <a:t>hidden_layer = tf.nn.dropout(hidden_layer, keep_prob)</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DropoutWrapper</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 = tf.nn.rnn_cell.DropoutWrapper(cell,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                                    output_keep_prob=keep_prob)</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ctrTitle"/>
          </p:nvPr>
        </p:nvSpPr>
        <p:spPr>
          <a:xfrm>
            <a:off x="499500" y="2284300"/>
            <a:ext cx="8145000" cy="1019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RNNs</a:t>
            </a:r>
            <a:endParaRPr>
              <a:latin typeface="Georgia"/>
              <a:ea typeface="Georgia"/>
              <a:cs typeface="Georgia"/>
              <a:sym typeface="Georgia"/>
            </a:endParaRPr>
          </a:p>
        </p:txBody>
      </p:sp>
      <p:sp>
        <p:nvSpPr>
          <p:cNvPr id="142" name="Shape 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43" name="Shape 143"/>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Language Modeling</a:t>
            </a:r>
            <a:endParaRPr>
              <a:latin typeface="Georgia"/>
              <a:ea typeface="Georgia"/>
              <a:cs typeface="Georgia"/>
              <a:sym typeface="Georgia"/>
            </a:endParaRPr>
          </a:p>
        </p:txBody>
      </p:sp>
      <p:sp>
        <p:nvSpPr>
          <p:cNvPr id="620" name="Shape 6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621" name="Shape 621"/>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Shape 62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27" name="Shape 6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28" name="Shape 62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Main approaches</a:t>
            </a:r>
            <a:endParaRPr b="1">
              <a:latin typeface="Georgia"/>
              <a:ea typeface="Georgia"/>
              <a:cs typeface="Georgia"/>
              <a:sym typeface="Georgia"/>
            </a:endParaRPr>
          </a:p>
        </p:txBody>
      </p:sp>
      <p:sp>
        <p:nvSpPr>
          <p:cNvPr id="634" name="Shape 6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35" name="Shape 63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Character-level</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Subword-level: somewhere in between the two above</a:t>
            </a:r>
            <a:endParaRPr sz="2400">
              <a:solidFill>
                <a:srgbClr val="FFFFFF"/>
              </a:solidFill>
              <a:latin typeface="Georgia"/>
              <a:ea typeface="Georgia"/>
              <a:cs typeface="Georgia"/>
              <a:sym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1" name="Shape 6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42" name="Shape 64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p:txBody>
      </p:sp>
      <p:sp>
        <p:nvSpPr>
          <p:cNvPr id="643" name="Shape 643"/>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What can be the problems?</a:t>
            </a:r>
            <a:endParaRPr sz="20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9" name="Shape 6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50" name="Shape 650"/>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Huge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Can’t generalize to OOV (out of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Requires a lot of memory</a:t>
            </a:r>
            <a:endParaRPr sz="2400">
              <a:solidFill>
                <a:srgbClr val="FFFFFF"/>
              </a:solidFill>
              <a:latin typeface="Georgia"/>
              <a:ea typeface="Georgia"/>
              <a:cs typeface="Georgia"/>
              <a:sym typeface="Georg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Shape 65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56" name="Shape 6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57" name="Shape 65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p:txBody>
      </p:sp>
      <p:sp>
        <p:nvSpPr>
          <p:cNvPr id="658" name="Shape 658"/>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Pros and cons?</a:t>
            </a:r>
            <a:endParaRPr sz="20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Shape 6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64" name="Shape 6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65" name="Shape 665"/>
          <p:cNvSpPr txBox="1"/>
          <p:nvPr/>
        </p:nvSpPr>
        <p:spPr>
          <a:xfrm>
            <a:off x="1137625" y="1189475"/>
            <a:ext cx="7034100" cy="361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b="1"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Pros: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Very small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Doesn’t require word embeddings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Faster to train</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Cons: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Low fluency (many words can be gibberish)</a:t>
            </a:r>
            <a:endParaRPr sz="2400">
              <a:solidFill>
                <a:srgbClr val="FFFFFF"/>
              </a:solidFill>
              <a:latin typeface="Georgia"/>
              <a:ea typeface="Georgia"/>
              <a:cs typeface="Georgia"/>
              <a:sym typeface="Georgi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Hybrid</a:t>
            </a:r>
            <a:endParaRPr b="1">
              <a:latin typeface="Georgia"/>
              <a:ea typeface="Georgia"/>
              <a:cs typeface="Georgia"/>
              <a:sym typeface="Georgia"/>
            </a:endParaRPr>
          </a:p>
        </p:txBody>
      </p:sp>
      <p:sp>
        <p:nvSpPr>
          <p:cNvPr id="671" name="Shape 6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72" name="Shape 67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by default, switching to character-level for unknown tokens</a:t>
            </a:r>
            <a:endParaRPr sz="2400">
              <a:solidFill>
                <a:srgbClr val="FFFFFF"/>
              </a:solidFill>
              <a:latin typeface="Georgia"/>
              <a:ea typeface="Georgia"/>
              <a:cs typeface="Georgia"/>
              <a:sym typeface="Georgi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Subword-Level</a:t>
            </a:r>
            <a:endParaRPr b="1">
              <a:latin typeface="Georgia"/>
              <a:ea typeface="Georgia"/>
              <a:cs typeface="Georgia"/>
              <a:sym typeface="Georgia"/>
            </a:endParaRPr>
          </a:p>
        </p:txBody>
      </p:sp>
      <p:sp>
        <p:nvSpPr>
          <p:cNvPr id="678" name="Shape 6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79" name="Shape 67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Input and output are subwords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W most frequent 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S most frequent syllables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Split the rest into characters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Seem to perform better than both word-level and character-level models*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dreamworks interactive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 am+ wo+ rks: in+ te+ ra+ cti+ ve:</a:t>
            </a:r>
            <a:endParaRPr sz="1800">
              <a:solidFill>
                <a:srgbClr val="FFFFFF"/>
              </a:solidFill>
              <a:latin typeface="Consolas"/>
              <a:ea typeface="Consolas"/>
              <a:cs typeface="Consolas"/>
              <a:sym typeface="Consolas"/>
            </a:endParaRPr>
          </a:p>
        </p:txBody>
      </p:sp>
      <p:sp>
        <p:nvSpPr>
          <p:cNvPr id="680" name="Shape 680"/>
          <p:cNvSpPr txBox="1"/>
          <p:nvPr/>
        </p:nvSpPr>
        <p:spPr>
          <a:xfrm>
            <a:off x="1188200" y="4572200"/>
            <a:ext cx="58551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Mikolov, Tomáš, et al. "Subword language modeling with neural networks." preprint (http://www. fit. vutbr. cz/imikolov/rnnlm/char. pdf) (2012).</a:t>
            </a:r>
            <a:endParaRPr sz="12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Demo:</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Char-RNN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86" name="Shape 6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49" name="Shape 149"/>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eorgia"/>
                <a:ea typeface="Georgia"/>
                <a:cs typeface="Georgia"/>
                <a:sym typeface="Georgia"/>
              </a:rPr>
              <a:t>Humans aren’t built to just do linear or logistic regression, or recognize individual objects</a:t>
            </a:r>
            <a:endParaRPr sz="1800">
              <a:solidFill>
                <a:srgbClr val="FFFFFF"/>
              </a:solidFill>
              <a:latin typeface="Georgia"/>
              <a:ea typeface="Georgia"/>
              <a:cs typeface="Georgia"/>
              <a:sym typeface="Georgi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692" name="Shape 6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3" name="Shape 693"/>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Dataset: 19,469 Donald Trump’s tweets</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694" name="Shape 694"/>
          <p:cNvGraphicFramePr/>
          <p:nvPr/>
        </p:nvGraphicFramePr>
        <p:xfrm>
          <a:off x="1035175" y="1541625"/>
          <a:ext cx="3000000" cy="3000000"/>
        </p:xfrm>
        <a:graphic>
          <a:graphicData uri="http://schemas.openxmlformats.org/drawingml/2006/table">
            <a:tbl>
              <a:tblPr>
                <a:noFill/>
                <a:tableStyleId>{F9F8DB53-4DB8-4EA4-96C9-D34F323DCCDB}</a:tableStyleId>
              </a:tblPr>
              <a:tblGrid>
                <a:gridCol w="7239000"/>
              </a:tblGrid>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700" name="Shape 7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01" name="Shape 701"/>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Evaluation: no foolproof method</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702" name="Shape 702"/>
          <p:cNvGraphicFramePr/>
          <p:nvPr/>
        </p:nvGraphicFramePr>
        <p:xfrm>
          <a:off x="1035175" y="1541625"/>
          <a:ext cx="3000000" cy="3000000"/>
        </p:xfrm>
        <a:graphic>
          <a:graphicData uri="http://schemas.openxmlformats.org/drawingml/2006/table">
            <a:tbl>
              <a:tblPr>
                <a:noFill/>
                <a:tableStyleId>{F9F8DB53-4DB8-4EA4-96C9-D34F323DCCDB}</a:tableStyleId>
              </a:tblPr>
              <a:tblGrid>
                <a:gridCol w="7239000"/>
              </a:tblGrid>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Shape 707"/>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GitHub</a:t>
            </a:r>
            <a:endParaRPr b="1">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data/trump_tweets.txt</a:t>
            </a:r>
            <a:endParaRPr b="1" sz="1800">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examples/11_char_nn.py</a:t>
            </a:r>
            <a:endParaRPr b="1" sz="1800">
              <a:latin typeface="Georgia"/>
              <a:ea typeface="Georgia"/>
              <a:cs typeface="Georgia"/>
              <a:sym typeface="Georgia"/>
            </a:endParaRPr>
          </a:p>
        </p:txBody>
      </p:sp>
      <p:sp>
        <p:nvSpPr>
          <p:cNvPr id="708" name="Shape 7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714" name="Shape 714"/>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Machine Translation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715" name="Shape 7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55" name="Shape 155"/>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Georgia"/>
              <a:ea typeface="Georgia"/>
              <a:cs typeface="Georgia"/>
              <a:sym typeface="Georgia"/>
            </a:endParaRPr>
          </a:p>
        </p:txBody>
      </p:sp>
      <p:pic>
        <p:nvPicPr>
          <p:cNvPr id="156" name="Shape 156"/>
          <p:cNvPicPr preferRelativeResize="0"/>
          <p:nvPr/>
        </p:nvPicPr>
        <p:blipFill>
          <a:blip r:embed="rId3">
            <a:alphaModFix/>
          </a:blip>
          <a:stretch>
            <a:fillRect/>
          </a:stretch>
        </p:blipFill>
        <p:spPr>
          <a:xfrm>
            <a:off x="930388" y="142813"/>
            <a:ext cx="7283226" cy="4857875"/>
          </a:xfrm>
          <a:prstGeom prst="rect">
            <a:avLst/>
          </a:prstGeom>
          <a:noFill/>
          <a:ln>
            <a:noFill/>
          </a:ln>
        </p:spPr>
      </p:pic>
      <p:sp>
        <p:nvSpPr>
          <p:cNvPr id="157" name="Shape 157"/>
          <p:cNvSpPr txBox="1"/>
          <p:nvPr/>
        </p:nvSpPr>
        <p:spPr>
          <a:xfrm>
            <a:off x="101650" y="490985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Super Indy Flip by Kasukabe Vision FILMz✔ (</a:t>
            </a:r>
            <a:r>
              <a:rPr lang="en" sz="900" u="sng">
                <a:solidFill>
                  <a:schemeClr val="hlink"/>
                </a:solidFill>
                <a:latin typeface="EB Garamond"/>
                <a:ea typeface="EB Garamond"/>
                <a:cs typeface="EB Garamond"/>
                <a:sym typeface="EB Garamond"/>
                <a:hlinkClick r:id="rId4"/>
              </a:rPr>
              <a:t>flickr</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